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8" r:id="rId1"/>
  </p:sldMasterIdLst>
  <p:notesMasterIdLst>
    <p:notesMasterId r:id="rId37"/>
  </p:notesMasterIdLst>
  <p:sldIdLst>
    <p:sldId id="298" r:id="rId2"/>
    <p:sldId id="348" r:id="rId3"/>
    <p:sldId id="328" r:id="rId4"/>
    <p:sldId id="270" r:id="rId5"/>
    <p:sldId id="315" r:id="rId6"/>
    <p:sldId id="264" r:id="rId7"/>
    <p:sldId id="261" r:id="rId8"/>
    <p:sldId id="317" r:id="rId9"/>
    <p:sldId id="331" r:id="rId10"/>
    <p:sldId id="332" r:id="rId11"/>
    <p:sldId id="267" r:id="rId12"/>
    <p:sldId id="333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3" r:id="rId22"/>
    <p:sldId id="257" r:id="rId23"/>
    <p:sldId id="258" r:id="rId24"/>
    <p:sldId id="299" r:id="rId25"/>
    <p:sldId id="291" r:id="rId26"/>
    <p:sldId id="307" r:id="rId27"/>
    <p:sldId id="316" r:id="rId28"/>
    <p:sldId id="303" r:id="rId29"/>
    <p:sldId id="304" r:id="rId30"/>
    <p:sldId id="297" r:id="rId31"/>
    <p:sldId id="320" r:id="rId32"/>
    <p:sldId id="344" r:id="rId33"/>
    <p:sldId id="345" r:id="rId34"/>
    <p:sldId id="346" r:id="rId35"/>
    <p:sldId id="34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6"/>
    <p:restoredTop sz="96973"/>
  </p:normalViewPr>
  <p:slideViewPr>
    <p:cSldViewPr snapToGrid="0" snapToObjects="1">
      <p:cViewPr varScale="1">
        <p:scale>
          <a:sx n="128" d="100"/>
          <a:sy n="128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4735C2-9572-4635-8470-725E2056CD7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54C8184-B596-4568-AF9B-2616D6026313}">
      <dgm:prSet/>
      <dgm:spPr/>
      <dgm:t>
        <a:bodyPr/>
        <a:lstStyle/>
        <a:p>
          <a:r>
            <a:rPr lang="en-US" b="1" dirty="0"/>
            <a:t>Categorical data </a:t>
          </a:r>
          <a:r>
            <a:rPr lang="en-US" dirty="0"/>
            <a:t>represent qualitative characteristics. Categorical data can take on numerical values, but those numbers don’t have mathematical meaning.</a:t>
          </a:r>
        </a:p>
      </dgm:t>
    </dgm:pt>
    <dgm:pt modelId="{D7C5ECC7-BEBB-45A9-8092-2CCAC3A71E6B}" type="parTrans" cxnId="{7210F725-0056-46EA-9E9E-D0EAF3205A24}">
      <dgm:prSet/>
      <dgm:spPr/>
      <dgm:t>
        <a:bodyPr/>
        <a:lstStyle/>
        <a:p>
          <a:endParaRPr lang="en-US"/>
        </a:p>
      </dgm:t>
    </dgm:pt>
    <dgm:pt modelId="{FC673EBF-5C69-4862-9950-BA438C3703E4}" type="sibTrans" cxnId="{7210F725-0056-46EA-9E9E-D0EAF3205A24}">
      <dgm:prSet/>
      <dgm:spPr/>
      <dgm:t>
        <a:bodyPr/>
        <a:lstStyle/>
        <a:p>
          <a:endParaRPr lang="en-US"/>
        </a:p>
      </dgm:t>
    </dgm:pt>
    <dgm:pt modelId="{CF508304-EEC8-4129-A6D7-CEC829651CCB}">
      <dgm:prSet/>
      <dgm:spPr/>
      <dgm:t>
        <a:bodyPr/>
        <a:lstStyle/>
        <a:p>
          <a:r>
            <a:rPr lang="en-US" b="1"/>
            <a:t>Ordinal data </a:t>
          </a:r>
          <a:r>
            <a:rPr lang="en-US"/>
            <a:t>represent mixes numerical and categorical data. The data fall into categories, but the numbers placed on the categories have meaning. </a:t>
          </a:r>
        </a:p>
      </dgm:t>
    </dgm:pt>
    <dgm:pt modelId="{F8531037-B75D-4A5D-AA5A-344D8000AA7A}" type="parTrans" cxnId="{71070842-4845-4E38-A853-DEB153064641}">
      <dgm:prSet/>
      <dgm:spPr/>
      <dgm:t>
        <a:bodyPr/>
        <a:lstStyle/>
        <a:p>
          <a:endParaRPr lang="en-US"/>
        </a:p>
      </dgm:t>
    </dgm:pt>
    <dgm:pt modelId="{D87C6928-C01C-4BCE-B949-E842D03E1F21}" type="sibTrans" cxnId="{71070842-4845-4E38-A853-DEB153064641}">
      <dgm:prSet/>
      <dgm:spPr/>
      <dgm:t>
        <a:bodyPr/>
        <a:lstStyle/>
        <a:p>
          <a:endParaRPr lang="en-US"/>
        </a:p>
      </dgm:t>
    </dgm:pt>
    <dgm:pt modelId="{5E7EBF90-D852-401A-A0FC-CDD83B3949A4}">
      <dgm:prSet/>
      <dgm:spPr/>
      <dgm:t>
        <a:bodyPr/>
        <a:lstStyle/>
        <a:p>
          <a:r>
            <a:rPr lang="en-US" b="1" dirty="0"/>
            <a:t>Quantitative data </a:t>
          </a:r>
          <a:r>
            <a:rPr lang="en-US" dirty="0"/>
            <a:t>represent numerical values.  Values can be interpreted mathematically. </a:t>
          </a:r>
        </a:p>
      </dgm:t>
    </dgm:pt>
    <dgm:pt modelId="{488CF817-770E-483C-82D6-AA523ADBB430}" type="parTrans" cxnId="{8B00BB4D-139F-465F-85D0-912908F89C1F}">
      <dgm:prSet/>
      <dgm:spPr/>
      <dgm:t>
        <a:bodyPr/>
        <a:lstStyle/>
        <a:p>
          <a:endParaRPr lang="en-US"/>
        </a:p>
      </dgm:t>
    </dgm:pt>
    <dgm:pt modelId="{0D67B830-3615-4F74-B7A9-ACE282C7333E}" type="sibTrans" cxnId="{8B00BB4D-139F-465F-85D0-912908F89C1F}">
      <dgm:prSet/>
      <dgm:spPr/>
      <dgm:t>
        <a:bodyPr/>
        <a:lstStyle/>
        <a:p>
          <a:endParaRPr lang="en-US"/>
        </a:p>
      </dgm:t>
    </dgm:pt>
    <dgm:pt modelId="{5743A44E-D799-483D-9CD5-C5C8F2EAD469}">
      <dgm:prSet/>
      <dgm:spPr/>
      <dgm:t>
        <a:bodyPr/>
        <a:lstStyle/>
        <a:p>
          <a:r>
            <a:rPr lang="en-US" b="1"/>
            <a:t>Relational data </a:t>
          </a:r>
          <a:r>
            <a:rPr lang="en-US"/>
            <a:t>represent how numerical and categorical data are related</a:t>
          </a:r>
        </a:p>
      </dgm:t>
    </dgm:pt>
    <dgm:pt modelId="{D282556A-3758-4103-9CAA-130AF80192D4}" type="parTrans" cxnId="{5FF20190-2951-48E1-AB18-DD8E9E08CB16}">
      <dgm:prSet/>
      <dgm:spPr/>
      <dgm:t>
        <a:bodyPr/>
        <a:lstStyle/>
        <a:p>
          <a:endParaRPr lang="en-US"/>
        </a:p>
      </dgm:t>
    </dgm:pt>
    <dgm:pt modelId="{0492815A-F106-400F-AF33-8179BF52D31D}" type="sibTrans" cxnId="{5FF20190-2951-48E1-AB18-DD8E9E08CB16}">
      <dgm:prSet/>
      <dgm:spPr/>
      <dgm:t>
        <a:bodyPr/>
        <a:lstStyle/>
        <a:p>
          <a:endParaRPr lang="en-US"/>
        </a:p>
      </dgm:t>
    </dgm:pt>
    <dgm:pt modelId="{EB456A04-1673-49D8-ABE2-446EEF63543C}">
      <dgm:prSet/>
      <dgm:spPr/>
      <dgm:t>
        <a:bodyPr/>
        <a:lstStyle/>
        <a:p>
          <a:r>
            <a:rPr lang="en-US" b="1"/>
            <a:t>Spatial data</a:t>
          </a:r>
          <a:r>
            <a:rPr lang="en-US"/>
            <a:t> represents information about the physical location and shape</a:t>
          </a:r>
        </a:p>
      </dgm:t>
    </dgm:pt>
    <dgm:pt modelId="{0FC021D5-49F4-4932-9426-BB6C1764ED2B}" type="parTrans" cxnId="{1AE07326-7BC8-4F2D-B5EB-01C69FFF8C81}">
      <dgm:prSet/>
      <dgm:spPr/>
      <dgm:t>
        <a:bodyPr/>
        <a:lstStyle/>
        <a:p>
          <a:endParaRPr lang="en-US"/>
        </a:p>
      </dgm:t>
    </dgm:pt>
    <dgm:pt modelId="{D51A000B-D089-4153-82E6-FDE145AE7370}" type="sibTrans" cxnId="{1AE07326-7BC8-4F2D-B5EB-01C69FFF8C81}">
      <dgm:prSet/>
      <dgm:spPr/>
      <dgm:t>
        <a:bodyPr/>
        <a:lstStyle/>
        <a:p>
          <a:endParaRPr lang="en-US"/>
        </a:p>
      </dgm:t>
    </dgm:pt>
    <dgm:pt modelId="{58E1FEF7-9896-435C-8205-FC13E5417922}" type="pres">
      <dgm:prSet presAssocID="{744735C2-9572-4635-8470-725E2056CD72}" presName="root" presStyleCnt="0">
        <dgm:presLayoutVars>
          <dgm:dir/>
          <dgm:resizeHandles val="exact"/>
        </dgm:presLayoutVars>
      </dgm:prSet>
      <dgm:spPr/>
    </dgm:pt>
    <dgm:pt modelId="{4C46FB13-CE24-4002-B22A-55AAB881CC66}" type="pres">
      <dgm:prSet presAssocID="{F54C8184-B596-4568-AF9B-2616D6026313}" presName="compNode" presStyleCnt="0"/>
      <dgm:spPr/>
    </dgm:pt>
    <dgm:pt modelId="{C67BD902-1441-4A71-AB70-524386CFC6CE}" type="pres">
      <dgm:prSet presAssocID="{F54C8184-B596-4568-AF9B-2616D6026313}" presName="bgRect" presStyleLbl="bgShp" presStyleIdx="0" presStyleCnt="5"/>
      <dgm:spPr/>
    </dgm:pt>
    <dgm:pt modelId="{1111F38D-2F4F-4D01-887C-13BCC840F2BA}" type="pres">
      <dgm:prSet presAssocID="{F54C8184-B596-4568-AF9B-2616D602631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 outline"/>
        </a:ext>
      </dgm:extLst>
    </dgm:pt>
    <dgm:pt modelId="{EF0F7224-197C-488E-AF0F-85C03A0DC259}" type="pres">
      <dgm:prSet presAssocID="{F54C8184-B596-4568-AF9B-2616D6026313}" presName="spaceRect" presStyleCnt="0"/>
      <dgm:spPr/>
    </dgm:pt>
    <dgm:pt modelId="{CDA38811-8819-47C9-AE7C-FED7408E81F4}" type="pres">
      <dgm:prSet presAssocID="{F54C8184-B596-4568-AF9B-2616D6026313}" presName="parTx" presStyleLbl="revTx" presStyleIdx="0" presStyleCnt="5">
        <dgm:presLayoutVars>
          <dgm:chMax val="0"/>
          <dgm:chPref val="0"/>
        </dgm:presLayoutVars>
      </dgm:prSet>
      <dgm:spPr/>
    </dgm:pt>
    <dgm:pt modelId="{95FC6004-8582-45BC-9876-F9A298DB4E1F}" type="pres">
      <dgm:prSet presAssocID="{FC673EBF-5C69-4862-9950-BA438C3703E4}" presName="sibTrans" presStyleCnt="0"/>
      <dgm:spPr/>
    </dgm:pt>
    <dgm:pt modelId="{2137BFB4-6923-4677-A274-84B181F429DD}" type="pres">
      <dgm:prSet presAssocID="{CF508304-EEC8-4129-A6D7-CEC829651CCB}" presName="compNode" presStyleCnt="0"/>
      <dgm:spPr/>
    </dgm:pt>
    <dgm:pt modelId="{4A8FC4E8-289D-441B-8872-FCFAC0B99F35}" type="pres">
      <dgm:prSet presAssocID="{CF508304-EEC8-4129-A6D7-CEC829651CCB}" presName="bgRect" presStyleLbl="bgShp" presStyleIdx="1" presStyleCnt="5"/>
      <dgm:spPr/>
    </dgm:pt>
    <dgm:pt modelId="{98188C9E-730E-49D1-934F-C2821F737940}" type="pres">
      <dgm:prSet presAssocID="{CF508304-EEC8-4129-A6D7-CEC829651CC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F44AD16-7A8C-4B56-974C-7BB00520B228}" type="pres">
      <dgm:prSet presAssocID="{CF508304-EEC8-4129-A6D7-CEC829651CCB}" presName="spaceRect" presStyleCnt="0"/>
      <dgm:spPr/>
    </dgm:pt>
    <dgm:pt modelId="{D7732C7D-24FA-42C1-AE81-90323416BDA7}" type="pres">
      <dgm:prSet presAssocID="{CF508304-EEC8-4129-A6D7-CEC829651CCB}" presName="parTx" presStyleLbl="revTx" presStyleIdx="1" presStyleCnt="5">
        <dgm:presLayoutVars>
          <dgm:chMax val="0"/>
          <dgm:chPref val="0"/>
        </dgm:presLayoutVars>
      </dgm:prSet>
      <dgm:spPr/>
    </dgm:pt>
    <dgm:pt modelId="{83B3A2C6-7A9F-40EE-8AF4-F3573B2A9163}" type="pres">
      <dgm:prSet presAssocID="{D87C6928-C01C-4BCE-B949-E842D03E1F21}" presName="sibTrans" presStyleCnt="0"/>
      <dgm:spPr/>
    </dgm:pt>
    <dgm:pt modelId="{770F7978-F6FF-4E5B-80BD-F6F0A0E0FB23}" type="pres">
      <dgm:prSet presAssocID="{5E7EBF90-D852-401A-A0FC-CDD83B3949A4}" presName="compNode" presStyleCnt="0"/>
      <dgm:spPr/>
    </dgm:pt>
    <dgm:pt modelId="{199478E5-5185-484E-AEBB-10B2F515AD0A}" type="pres">
      <dgm:prSet presAssocID="{5E7EBF90-D852-401A-A0FC-CDD83B3949A4}" presName="bgRect" presStyleLbl="bgShp" presStyleIdx="2" presStyleCnt="5"/>
      <dgm:spPr/>
    </dgm:pt>
    <dgm:pt modelId="{A24F6046-2315-4C98-8AC1-582B5A23AF4C}" type="pres">
      <dgm:prSet presAssocID="{5E7EBF90-D852-401A-A0FC-CDD83B3949A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4121691-D9EC-47A7-8557-7F1C4F56A180}" type="pres">
      <dgm:prSet presAssocID="{5E7EBF90-D852-401A-A0FC-CDD83B3949A4}" presName="spaceRect" presStyleCnt="0"/>
      <dgm:spPr/>
    </dgm:pt>
    <dgm:pt modelId="{FA9C9AFD-C5B9-451F-9156-A3DA8977BD86}" type="pres">
      <dgm:prSet presAssocID="{5E7EBF90-D852-401A-A0FC-CDD83B3949A4}" presName="parTx" presStyleLbl="revTx" presStyleIdx="2" presStyleCnt="5">
        <dgm:presLayoutVars>
          <dgm:chMax val="0"/>
          <dgm:chPref val="0"/>
        </dgm:presLayoutVars>
      </dgm:prSet>
      <dgm:spPr/>
    </dgm:pt>
    <dgm:pt modelId="{02EDA048-7608-4356-A57A-1B26808B14BE}" type="pres">
      <dgm:prSet presAssocID="{0D67B830-3615-4F74-B7A9-ACE282C7333E}" presName="sibTrans" presStyleCnt="0"/>
      <dgm:spPr/>
    </dgm:pt>
    <dgm:pt modelId="{FC949D43-F9A8-4937-8CBC-B58CFE6CE6C5}" type="pres">
      <dgm:prSet presAssocID="{5743A44E-D799-483D-9CD5-C5C8F2EAD469}" presName="compNode" presStyleCnt="0"/>
      <dgm:spPr/>
    </dgm:pt>
    <dgm:pt modelId="{7D7559CE-3FC7-43FD-8078-1A5E4DB58E6B}" type="pres">
      <dgm:prSet presAssocID="{5743A44E-D799-483D-9CD5-C5C8F2EAD469}" presName="bgRect" presStyleLbl="bgShp" presStyleIdx="3" presStyleCnt="5"/>
      <dgm:spPr/>
    </dgm:pt>
    <dgm:pt modelId="{488D936C-137C-4A93-BD8A-B33C85FE1E14}" type="pres">
      <dgm:prSet presAssocID="{5743A44E-D799-483D-9CD5-C5C8F2EAD46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BACB3FB-8BDE-48AE-A493-494BA07C3C74}" type="pres">
      <dgm:prSet presAssocID="{5743A44E-D799-483D-9CD5-C5C8F2EAD469}" presName="spaceRect" presStyleCnt="0"/>
      <dgm:spPr/>
    </dgm:pt>
    <dgm:pt modelId="{9E602F5D-C27C-4D19-9B64-95AE06BD18F5}" type="pres">
      <dgm:prSet presAssocID="{5743A44E-D799-483D-9CD5-C5C8F2EAD469}" presName="parTx" presStyleLbl="revTx" presStyleIdx="3" presStyleCnt="5">
        <dgm:presLayoutVars>
          <dgm:chMax val="0"/>
          <dgm:chPref val="0"/>
        </dgm:presLayoutVars>
      </dgm:prSet>
      <dgm:spPr/>
    </dgm:pt>
    <dgm:pt modelId="{7CD3ED79-9318-4E83-8F89-69C0080E33CA}" type="pres">
      <dgm:prSet presAssocID="{0492815A-F106-400F-AF33-8179BF52D31D}" presName="sibTrans" presStyleCnt="0"/>
      <dgm:spPr/>
    </dgm:pt>
    <dgm:pt modelId="{729E4C7A-19B0-4DFB-8ABE-8B75A6A1E5D4}" type="pres">
      <dgm:prSet presAssocID="{EB456A04-1673-49D8-ABE2-446EEF63543C}" presName="compNode" presStyleCnt="0"/>
      <dgm:spPr/>
    </dgm:pt>
    <dgm:pt modelId="{6F533C63-2BF4-4E71-952D-AC230200C3D2}" type="pres">
      <dgm:prSet presAssocID="{EB456A04-1673-49D8-ABE2-446EEF63543C}" presName="bgRect" presStyleLbl="bgShp" presStyleIdx="4" presStyleCnt="5"/>
      <dgm:spPr/>
    </dgm:pt>
    <dgm:pt modelId="{DDEE5515-B8E3-4D60-B106-9FCE67EF69D8}" type="pres">
      <dgm:prSet presAssocID="{EB456A04-1673-49D8-ABE2-446EEF63543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F9E527A6-CDCE-4305-BD7D-776179F15DF0}" type="pres">
      <dgm:prSet presAssocID="{EB456A04-1673-49D8-ABE2-446EEF63543C}" presName="spaceRect" presStyleCnt="0"/>
      <dgm:spPr/>
    </dgm:pt>
    <dgm:pt modelId="{B3A633D0-A4D5-417C-8465-CF27BE93AD18}" type="pres">
      <dgm:prSet presAssocID="{EB456A04-1673-49D8-ABE2-446EEF63543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F123623-3C0E-4DB1-A79B-6916ACBAF599}" type="presOf" srcId="{5743A44E-D799-483D-9CD5-C5C8F2EAD469}" destId="{9E602F5D-C27C-4D19-9B64-95AE06BD18F5}" srcOrd="0" destOrd="0" presId="urn:microsoft.com/office/officeart/2018/2/layout/IconVerticalSolidList"/>
    <dgm:cxn modelId="{7210F725-0056-46EA-9E9E-D0EAF3205A24}" srcId="{744735C2-9572-4635-8470-725E2056CD72}" destId="{F54C8184-B596-4568-AF9B-2616D6026313}" srcOrd="0" destOrd="0" parTransId="{D7C5ECC7-BEBB-45A9-8092-2CCAC3A71E6B}" sibTransId="{FC673EBF-5C69-4862-9950-BA438C3703E4}"/>
    <dgm:cxn modelId="{1AE07326-7BC8-4F2D-B5EB-01C69FFF8C81}" srcId="{744735C2-9572-4635-8470-725E2056CD72}" destId="{EB456A04-1673-49D8-ABE2-446EEF63543C}" srcOrd="4" destOrd="0" parTransId="{0FC021D5-49F4-4932-9426-BB6C1764ED2B}" sibTransId="{D51A000B-D089-4153-82E6-FDE145AE7370}"/>
    <dgm:cxn modelId="{71070842-4845-4E38-A853-DEB153064641}" srcId="{744735C2-9572-4635-8470-725E2056CD72}" destId="{CF508304-EEC8-4129-A6D7-CEC829651CCB}" srcOrd="1" destOrd="0" parTransId="{F8531037-B75D-4A5D-AA5A-344D8000AA7A}" sibTransId="{D87C6928-C01C-4BCE-B949-E842D03E1F21}"/>
    <dgm:cxn modelId="{8B00BB4D-139F-465F-85D0-912908F89C1F}" srcId="{744735C2-9572-4635-8470-725E2056CD72}" destId="{5E7EBF90-D852-401A-A0FC-CDD83B3949A4}" srcOrd="2" destOrd="0" parTransId="{488CF817-770E-483C-82D6-AA523ADBB430}" sibTransId="{0D67B830-3615-4F74-B7A9-ACE282C7333E}"/>
    <dgm:cxn modelId="{83BD3F52-1FB7-4901-AFBE-DE91C8D0E2AF}" type="presOf" srcId="{744735C2-9572-4635-8470-725E2056CD72}" destId="{58E1FEF7-9896-435C-8205-FC13E5417922}" srcOrd="0" destOrd="0" presId="urn:microsoft.com/office/officeart/2018/2/layout/IconVerticalSolidList"/>
    <dgm:cxn modelId="{39265684-C82D-43B5-863E-1C7851588495}" type="presOf" srcId="{5E7EBF90-D852-401A-A0FC-CDD83B3949A4}" destId="{FA9C9AFD-C5B9-451F-9156-A3DA8977BD86}" srcOrd="0" destOrd="0" presId="urn:microsoft.com/office/officeart/2018/2/layout/IconVerticalSolidList"/>
    <dgm:cxn modelId="{5FF20190-2951-48E1-AB18-DD8E9E08CB16}" srcId="{744735C2-9572-4635-8470-725E2056CD72}" destId="{5743A44E-D799-483D-9CD5-C5C8F2EAD469}" srcOrd="3" destOrd="0" parTransId="{D282556A-3758-4103-9CAA-130AF80192D4}" sibTransId="{0492815A-F106-400F-AF33-8179BF52D31D}"/>
    <dgm:cxn modelId="{C3375497-A15F-46BF-926B-87A3BA5AF84B}" type="presOf" srcId="{CF508304-EEC8-4129-A6D7-CEC829651CCB}" destId="{D7732C7D-24FA-42C1-AE81-90323416BDA7}" srcOrd="0" destOrd="0" presId="urn:microsoft.com/office/officeart/2018/2/layout/IconVerticalSolidList"/>
    <dgm:cxn modelId="{F736BFD4-657B-4B83-A149-18CDABDE6C9A}" type="presOf" srcId="{EB456A04-1673-49D8-ABE2-446EEF63543C}" destId="{B3A633D0-A4D5-417C-8465-CF27BE93AD18}" srcOrd="0" destOrd="0" presId="urn:microsoft.com/office/officeart/2018/2/layout/IconVerticalSolidList"/>
    <dgm:cxn modelId="{DF9D17D6-0810-4EF5-96C5-CBD815C52EDA}" type="presOf" srcId="{F54C8184-B596-4568-AF9B-2616D6026313}" destId="{CDA38811-8819-47C9-AE7C-FED7408E81F4}" srcOrd="0" destOrd="0" presId="urn:microsoft.com/office/officeart/2018/2/layout/IconVerticalSolidList"/>
    <dgm:cxn modelId="{F3833A25-53F3-4A47-A6FF-BADF1D8FA11B}" type="presParOf" srcId="{58E1FEF7-9896-435C-8205-FC13E5417922}" destId="{4C46FB13-CE24-4002-B22A-55AAB881CC66}" srcOrd="0" destOrd="0" presId="urn:microsoft.com/office/officeart/2018/2/layout/IconVerticalSolidList"/>
    <dgm:cxn modelId="{32D38F18-CDA5-4521-976D-01267E2F17E3}" type="presParOf" srcId="{4C46FB13-CE24-4002-B22A-55AAB881CC66}" destId="{C67BD902-1441-4A71-AB70-524386CFC6CE}" srcOrd="0" destOrd="0" presId="urn:microsoft.com/office/officeart/2018/2/layout/IconVerticalSolidList"/>
    <dgm:cxn modelId="{FF4437A2-DF48-40E5-A905-41784615CD1D}" type="presParOf" srcId="{4C46FB13-CE24-4002-B22A-55AAB881CC66}" destId="{1111F38D-2F4F-4D01-887C-13BCC840F2BA}" srcOrd="1" destOrd="0" presId="urn:microsoft.com/office/officeart/2018/2/layout/IconVerticalSolidList"/>
    <dgm:cxn modelId="{53B71CCA-79AD-4925-A4A0-A1D98943C929}" type="presParOf" srcId="{4C46FB13-CE24-4002-B22A-55AAB881CC66}" destId="{EF0F7224-197C-488E-AF0F-85C03A0DC259}" srcOrd="2" destOrd="0" presId="urn:microsoft.com/office/officeart/2018/2/layout/IconVerticalSolidList"/>
    <dgm:cxn modelId="{5CD4655B-55B8-4E5E-8DF0-66C673CB667B}" type="presParOf" srcId="{4C46FB13-CE24-4002-B22A-55AAB881CC66}" destId="{CDA38811-8819-47C9-AE7C-FED7408E81F4}" srcOrd="3" destOrd="0" presId="urn:microsoft.com/office/officeart/2018/2/layout/IconVerticalSolidList"/>
    <dgm:cxn modelId="{DBF214D7-EE36-4044-9B4E-2423680A037F}" type="presParOf" srcId="{58E1FEF7-9896-435C-8205-FC13E5417922}" destId="{95FC6004-8582-45BC-9876-F9A298DB4E1F}" srcOrd="1" destOrd="0" presId="urn:microsoft.com/office/officeart/2018/2/layout/IconVerticalSolidList"/>
    <dgm:cxn modelId="{75E312F0-2462-407F-A14B-856C4749BDEF}" type="presParOf" srcId="{58E1FEF7-9896-435C-8205-FC13E5417922}" destId="{2137BFB4-6923-4677-A274-84B181F429DD}" srcOrd="2" destOrd="0" presId="urn:microsoft.com/office/officeart/2018/2/layout/IconVerticalSolidList"/>
    <dgm:cxn modelId="{5DB742A3-1057-4778-B321-60BA1DA96732}" type="presParOf" srcId="{2137BFB4-6923-4677-A274-84B181F429DD}" destId="{4A8FC4E8-289D-441B-8872-FCFAC0B99F35}" srcOrd="0" destOrd="0" presId="urn:microsoft.com/office/officeart/2018/2/layout/IconVerticalSolidList"/>
    <dgm:cxn modelId="{88E006BE-A393-4C08-8803-536E45E37831}" type="presParOf" srcId="{2137BFB4-6923-4677-A274-84B181F429DD}" destId="{98188C9E-730E-49D1-934F-C2821F737940}" srcOrd="1" destOrd="0" presId="urn:microsoft.com/office/officeart/2018/2/layout/IconVerticalSolidList"/>
    <dgm:cxn modelId="{992604A2-B15E-4CE4-BA00-2F89B094E91A}" type="presParOf" srcId="{2137BFB4-6923-4677-A274-84B181F429DD}" destId="{CF44AD16-7A8C-4B56-974C-7BB00520B228}" srcOrd="2" destOrd="0" presId="urn:microsoft.com/office/officeart/2018/2/layout/IconVerticalSolidList"/>
    <dgm:cxn modelId="{8A592800-1E8F-4EE6-A879-5051BD1CEAC5}" type="presParOf" srcId="{2137BFB4-6923-4677-A274-84B181F429DD}" destId="{D7732C7D-24FA-42C1-AE81-90323416BDA7}" srcOrd="3" destOrd="0" presId="urn:microsoft.com/office/officeart/2018/2/layout/IconVerticalSolidList"/>
    <dgm:cxn modelId="{ED117543-941B-427C-BA5E-A288C40DF3E2}" type="presParOf" srcId="{58E1FEF7-9896-435C-8205-FC13E5417922}" destId="{83B3A2C6-7A9F-40EE-8AF4-F3573B2A9163}" srcOrd="3" destOrd="0" presId="urn:microsoft.com/office/officeart/2018/2/layout/IconVerticalSolidList"/>
    <dgm:cxn modelId="{3CBE674A-0AA0-4FA9-B5BD-11005A2E9EF2}" type="presParOf" srcId="{58E1FEF7-9896-435C-8205-FC13E5417922}" destId="{770F7978-F6FF-4E5B-80BD-F6F0A0E0FB23}" srcOrd="4" destOrd="0" presId="urn:microsoft.com/office/officeart/2018/2/layout/IconVerticalSolidList"/>
    <dgm:cxn modelId="{F158CBC9-AF0B-48D5-A552-58D92188A99B}" type="presParOf" srcId="{770F7978-F6FF-4E5B-80BD-F6F0A0E0FB23}" destId="{199478E5-5185-484E-AEBB-10B2F515AD0A}" srcOrd="0" destOrd="0" presId="urn:microsoft.com/office/officeart/2018/2/layout/IconVerticalSolidList"/>
    <dgm:cxn modelId="{CD13EC5E-80E8-4B63-85D7-60615B2DDABA}" type="presParOf" srcId="{770F7978-F6FF-4E5B-80BD-F6F0A0E0FB23}" destId="{A24F6046-2315-4C98-8AC1-582B5A23AF4C}" srcOrd="1" destOrd="0" presId="urn:microsoft.com/office/officeart/2018/2/layout/IconVerticalSolidList"/>
    <dgm:cxn modelId="{5CB821AB-A195-4D29-A9FC-62A7C1E5CB3F}" type="presParOf" srcId="{770F7978-F6FF-4E5B-80BD-F6F0A0E0FB23}" destId="{64121691-D9EC-47A7-8557-7F1C4F56A180}" srcOrd="2" destOrd="0" presId="urn:microsoft.com/office/officeart/2018/2/layout/IconVerticalSolidList"/>
    <dgm:cxn modelId="{18740ED1-E3B7-472C-AA3E-28B14ABFF279}" type="presParOf" srcId="{770F7978-F6FF-4E5B-80BD-F6F0A0E0FB23}" destId="{FA9C9AFD-C5B9-451F-9156-A3DA8977BD86}" srcOrd="3" destOrd="0" presId="urn:microsoft.com/office/officeart/2018/2/layout/IconVerticalSolidList"/>
    <dgm:cxn modelId="{6556302E-368F-4CB4-8D13-20A1C8C4A080}" type="presParOf" srcId="{58E1FEF7-9896-435C-8205-FC13E5417922}" destId="{02EDA048-7608-4356-A57A-1B26808B14BE}" srcOrd="5" destOrd="0" presId="urn:microsoft.com/office/officeart/2018/2/layout/IconVerticalSolidList"/>
    <dgm:cxn modelId="{68D52FC5-A50D-4582-A519-F076B6FB7E81}" type="presParOf" srcId="{58E1FEF7-9896-435C-8205-FC13E5417922}" destId="{FC949D43-F9A8-4937-8CBC-B58CFE6CE6C5}" srcOrd="6" destOrd="0" presId="urn:microsoft.com/office/officeart/2018/2/layout/IconVerticalSolidList"/>
    <dgm:cxn modelId="{554B49CF-5F89-43DF-82C5-E904B27556C6}" type="presParOf" srcId="{FC949D43-F9A8-4937-8CBC-B58CFE6CE6C5}" destId="{7D7559CE-3FC7-43FD-8078-1A5E4DB58E6B}" srcOrd="0" destOrd="0" presId="urn:microsoft.com/office/officeart/2018/2/layout/IconVerticalSolidList"/>
    <dgm:cxn modelId="{82CD786A-81E3-450C-9279-D65DD6932F39}" type="presParOf" srcId="{FC949D43-F9A8-4937-8CBC-B58CFE6CE6C5}" destId="{488D936C-137C-4A93-BD8A-B33C85FE1E14}" srcOrd="1" destOrd="0" presId="urn:microsoft.com/office/officeart/2018/2/layout/IconVerticalSolidList"/>
    <dgm:cxn modelId="{93669495-650F-40EE-8457-58DF4E47A5D0}" type="presParOf" srcId="{FC949D43-F9A8-4937-8CBC-B58CFE6CE6C5}" destId="{7BACB3FB-8BDE-48AE-A493-494BA07C3C74}" srcOrd="2" destOrd="0" presId="urn:microsoft.com/office/officeart/2018/2/layout/IconVerticalSolidList"/>
    <dgm:cxn modelId="{EF4A64D8-89DF-4C92-883F-8D1522C04CB2}" type="presParOf" srcId="{FC949D43-F9A8-4937-8CBC-B58CFE6CE6C5}" destId="{9E602F5D-C27C-4D19-9B64-95AE06BD18F5}" srcOrd="3" destOrd="0" presId="urn:microsoft.com/office/officeart/2018/2/layout/IconVerticalSolidList"/>
    <dgm:cxn modelId="{CCBBD170-E423-4A53-9356-F50B0C0C5503}" type="presParOf" srcId="{58E1FEF7-9896-435C-8205-FC13E5417922}" destId="{7CD3ED79-9318-4E83-8F89-69C0080E33CA}" srcOrd="7" destOrd="0" presId="urn:microsoft.com/office/officeart/2018/2/layout/IconVerticalSolidList"/>
    <dgm:cxn modelId="{F0EF3206-6DBB-4026-BE1D-566FF4AEF05A}" type="presParOf" srcId="{58E1FEF7-9896-435C-8205-FC13E5417922}" destId="{729E4C7A-19B0-4DFB-8ABE-8B75A6A1E5D4}" srcOrd="8" destOrd="0" presId="urn:microsoft.com/office/officeart/2018/2/layout/IconVerticalSolidList"/>
    <dgm:cxn modelId="{E7A6AFFE-BF03-46F5-AFB0-1E1CF3E90A1F}" type="presParOf" srcId="{729E4C7A-19B0-4DFB-8ABE-8B75A6A1E5D4}" destId="{6F533C63-2BF4-4E71-952D-AC230200C3D2}" srcOrd="0" destOrd="0" presId="urn:microsoft.com/office/officeart/2018/2/layout/IconVerticalSolidList"/>
    <dgm:cxn modelId="{50BFD020-CD43-4BF3-84D1-A52B92EA8AB2}" type="presParOf" srcId="{729E4C7A-19B0-4DFB-8ABE-8B75A6A1E5D4}" destId="{DDEE5515-B8E3-4D60-B106-9FCE67EF69D8}" srcOrd="1" destOrd="0" presId="urn:microsoft.com/office/officeart/2018/2/layout/IconVerticalSolidList"/>
    <dgm:cxn modelId="{4EF4FD25-0F63-41E8-AE7B-ECC414177CCE}" type="presParOf" srcId="{729E4C7A-19B0-4DFB-8ABE-8B75A6A1E5D4}" destId="{F9E527A6-CDCE-4305-BD7D-776179F15DF0}" srcOrd="2" destOrd="0" presId="urn:microsoft.com/office/officeart/2018/2/layout/IconVerticalSolidList"/>
    <dgm:cxn modelId="{79795EC2-09D1-48E3-83A8-E895A60E0F60}" type="presParOf" srcId="{729E4C7A-19B0-4DFB-8ABE-8B75A6A1E5D4}" destId="{B3A633D0-A4D5-417C-8465-CF27BE93AD1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7BD902-1441-4A71-AB70-524386CFC6CE}">
      <dsp:nvSpPr>
        <dsp:cNvPr id="0" name=""/>
        <dsp:cNvSpPr/>
      </dsp:nvSpPr>
      <dsp:spPr>
        <a:xfrm>
          <a:off x="0" y="3318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11F38D-2F4F-4D01-887C-13BCC840F2BA}">
      <dsp:nvSpPr>
        <dsp:cNvPr id="0" name=""/>
        <dsp:cNvSpPr/>
      </dsp:nvSpPr>
      <dsp:spPr>
        <a:xfrm>
          <a:off x="213796" y="162340"/>
          <a:ext cx="388720" cy="388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38811-8819-47C9-AE7C-FED7408E81F4}">
      <dsp:nvSpPr>
        <dsp:cNvPr id="0" name=""/>
        <dsp:cNvSpPr/>
      </dsp:nvSpPr>
      <dsp:spPr>
        <a:xfrm>
          <a:off x="816312" y="3318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Categorical data </a:t>
          </a:r>
          <a:r>
            <a:rPr lang="en-US" sz="1600" kern="1200" dirty="0"/>
            <a:t>represent qualitative characteristics. Categorical data can take on numerical values, but those numbers don’t have mathematical meaning.</a:t>
          </a:r>
        </a:p>
      </dsp:txBody>
      <dsp:txXfrm>
        <a:off x="816312" y="3318"/>
        <a:ext cx="6847363" cy="706764"/>
      </dsp:txXfrm>
    </dsp:sp>
    <dsp:sp modelId="{4A8FC4E8-289D-441B-8872-FCFAC0B99F35}">
      <dsp:nvSpPr>
        <dsp:cNvPr id="0" name=""/>
        <dsp:cNvSpPr/>
      </dsp:nvSpPr>
      <dsp:spPr>
        <a:xfrm>
          <a:off x="0" y="886773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188C9E-730E-49D1-934F-C2821F737940}">
      <dsp:nvSpPr>
        <dsp:cNvPr id="0" name=""/>
        <dsp:cNvSpPr/>
      </dsp:nvSpPr>
      <dsp:spPr>
        <a:xfrm>
          <a:off x="213796" y="1045795"/>
          <a:ext cx="388720" cy="388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32C7D-24FA-42C1-AE81-90323416BDA7}">
      <dsp:nvSpPr>
        <dsp:cNvPr id="0" name=""/>
        <dsp:cNvSpPr/>
      </dsp:nvSpPr>
      <dsp:spPr>
        <a:xfrm>
          <a:off x="816312" y="886773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Ordinal data </a:t>
          </a:r>
          <a:r>
            <a:rPr lang="en-US" sz="1600" kern="1200"/>
            <a:t>represent mixes numerical and categorical data. The data fall into categories, but the numbers placed on the categories have meaning. </a:t>
          </a:r>
        </a:p>
      </dsp:txBody>
      <dsp:txXfrm>
        <a:off x="816312" y="886773"/>
        <a:ext cx="6847363" cy="706764"/>
      </dsp:txXfrm>
    </dsp:sp>
    <dsp:sp modelId="{199478E5-5185-484E-AEBB-10B2F515AD0A}">
      <dsp:nvSpPr>
        <dsp:cNvPr id="0" name=""/>
        <dsp:cNvSpPr/>
      </dsp:nvSpPr>
      <dsp:spPr>
        <a:xfrm>
          <a:off x="0" y="1770228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4F6046-2315-4C98-8AC1-582B5A23AF4C}">
      <dsp:nvSpPr>
        <dsp:cNvPr id="0" name=""/>
        <dsp:cNvSpPr/>
      </dsp:nvSpPr>
      <dsp:spPr>
        <a:xfrm>
          <a:off x="213796" y="1929250"/>
          <a:ext cx="388720" cy="388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9C9AFD-C5B9-451F-9156-A3DA8977BD86}">
      <dsp:nvSpPr>
        <dsp:cNvPr id="0" name=""/>
        <dsp:cNvSpPr/>
      </dsp:nvSpPr>
      <dsp:spPr>
        <a:xfrm>
          <a:off x="816312" y="1770228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Quantitative data </a:t>
          </a:r>
          <a:r>
            <a:rPr lang="en-US" sz="1600" kern="1200" dirty="0"/>
            <a:t>represent numerical values.  Values can be interpreted mathematically. </a:t>
          </a:r>
        </a:p>
      </dsp:txBody>
      <dsp:txXfrm>
        <a:off x="816312" y="1770228"/>
        <a:ext cx="6847363" cy="706764"/>
      </dsp:txXfrm>
    </dsp:sp>
    <dsp:sp modelId="{7D7559CE-3FC7-43FD-8078-1A5E4DB58E6B}">
      <dsp:nvSpPr>
        <dsp:cNvPr id="0" name=""/>
        <dsp:cNvSpPr/>
      </dsp:nvSpPr>
      <dsp:spPr>
        <a:xfrm>
          <a:off x="0" y="2653684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D936C-137C-4A93-BD8A-B33C85FE1E14}">
      <dsp:nvSpPr>
        <dsp:cNvPr id="0" name=""/>
        <dsp:cNvSpPr/>
      </dsp:nvSpPr>
      <dsp:spPr>
        <a:xfrm>
          <a:off x="213796" y="2812706"/>
          <a:ext cx="388720" cy="388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02F5D-C27C-4D19-9B64-95AE06BD18F5}">
      <dsp:nvSpPr>
        <dsp:cNvPr id="0" name=""/>
        <dsp:cNvSpPr/>
      </dsp:nvSpPr>
      <dsp:spPr>
        <a:xfrm>
          <a:off x="816312" y="2653684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Relational data </a:t>
          </a:r>
          <a:r>
            <a:rPr lang="en-US" sz="1600" kern="1200"/>
            <a:t>represent how numerical and categorical data are related</a:t>
          </a:r>
        </a:p>
      </dsp:txBody>
      <dsp:txXfrm>
        <a:off x="816312" y="2653684"/>
        <a:ext cx="6847363" cy="706764"/>
      </dsp:txXfrm>
    </dsp:sp>
    <dsp:sp modelId="{6F533C63-2BF4-4E71-952D-AC230200C3D2}">
      <dsp:nvSpPr>
        <dsp:cNvPr id="0" name=""/>
        <dsp:cNvSpPr/>
      </dsp:nvSpPr>
      <dsp:spPr>
        <a:xfrm>
          <a:off x="0" y="3537139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EE5515-B8E3-4D60-B106-9FCE67EF69D8}">
      <dsp:nvSpPr>
        <dsp:cNvPr id="0" name=""/>
        <dsp:cNvSpPr/>
      </dsp:nvSpPr>
      <dsp:spPr>
        <a:xfrm>
          <a:off x="213796" y="3696161"/>
          <a:ext cx="388720" cy="38872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633D0-A4D5-417C-8465-CF27BE93AD18}">
      <dsp:nvSpPr>
        <dsp:cNvPr id="0" name=""/>
        <dsp:cNvSpPr/>
      </dsp:nvSpPr>
      <dsp:spPr>
        <a:xfrm>
          <a:off x="816312" y="3537139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Spatial data</a:t>
          </a:r>
          <a:r>
            <a:rPr lang="en-US" sz="1600" kern="1200"/>
            <a:t> represents information about the physical location and shape</a:t>
          </a:r>
        </a:p>
      </dsp:txBody>
      <dsp:txXfrm>
        <a:off x="816312" y="3537139"/>
        <a:ext cx="6847363" cy="7067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49:45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22423 13462 24575,'-3'-14'0,"-1"5"0,-7 8 0,1 5 0,-6 5 0,-6 9 0,-3 6 0,-11 9 0,3 5 0,-5-1 0,19-16 0,0 1 0,-1 1 0,0-1 0,-1 4 0,1 0 0,-8 10 0,4-4 0,12-15 0,2-4 0,0 0 0,5-12 0,17-15 0,17-23 0,-2 8 0,5-3-1492,5-5 0,2-2 1492,-10 10 0,-1-1 0,1 0 0,-1 3 0,0 1 0,-1 0 0,6-11 0,-3 1-201,-5 8 1,-3 3 200,5-10 0,-11 9 0,-8 13 0,-9 2 0,-2 10 2915,-5 8-2915,-1 3 470,-7 15-470,-7 0 0,-11 12 0,13-12 0,-3 0 0,-1-2 0,-1 2 0,-5 7 0,0 1 0,-6-1 0,0 0 0,2 2 0,0 0 0,1-2 0,-1 0 0,0 7 0,3-3 0,-4 2 0,15-11 0,9-9 0,24-26 0,7-9 0,5-6 0,5-4 0,5-5 0,-2 2 0,3-4 0,2-2 0,-4 4-1260,-2 2 0,-3 2 1,2-2 1259,10-7 0,2-1 0,-6 6 0,-14 10 0,-4 5 0,1-2 0,-23 20 0,-19 12 0,-5 12 0,6-3 0,-1 2-619,-1 1 1,1 3 618,-4 4 0,-1 1 0,-3 3 0,0 1 0,3 0 0,-1 0 0,-3-2 0,2 0 0,7-5 0,2-2 3499,-9 4-3499,25-14 0,5-14 0,8-4 0</inkml:trace>
  <inkml:trace contextRef="#ctx0" brushRef="#br0" timeOffset="1944">23879 11921 8191,'-16'9'0,"5"-3"5063,-4 5-5063,15-10 2818,13-5-2818,11-12 1719,15-7-1719,3-5 0,-1-3 0,2-2 0,-10 10 0,-1-3 0,-2-2 0,1-4 0,-2 2 2524,2-1 1,-2 0-2525,-1-3 0,0 1 0,-4 3 0,0 2 0,-3 7 0,-2 1 0,6-13 0,-9 19 0,-6 4 0,-7 11 0,-3 0 1735,-11 9-1735,-26 16 0,-1 3 0,8-2 0,-2 3 0,2-3 0,1 1 0,-2 9 0,-1 0-899,-6-2 0,1 1 899,1 4 0,-1 1 0,4-9 0,-1 1 0,2-3 0,3 2 0,2-3 0,-11 8 0,17-12 0,30-26 0,24-22 0,-5-3 0,3-4-194,5-1 0,2-3 194,-12 6 0,0-2 0,0 1-326,0 1 0,-1 0 0,2-2 326,0 0 0,1-3 0,0 0 0,-2 2 0,-1 1 0,-1 2 0,-1 0 0,6-6 0,0 0 0,-5 6 1666,-1 1-1666,-22 22 0,-30 28 0,6-2 0,-1 3 0,-9 6 0,-1 3-24,8-7 1,1 3-1,-2-2 24,0 0 0,-1-1 0,0 0-200,-11 13 0,2-2 200,7-11 0,6-4 0,13-8 0,41-32 0,1-4 0,4-6 0,5-6 0,1-2-799,-2 0 1,-1 1 798,-6 5 0,-3 3 423,3-3-423,-23 24 0,-38 36 0,8-11 0,-2 3 0,-7 8 0,-2 2 0,-2 0 0,1-1 157,2-3 1,1-2-158,3-4 0,3-3 0,-5 7 0,16-13 0,12-9 0,5-4 0</inkml:trace>
  <inkml:trace contextRef="#ctx0" brushRef="#br0" timeOffset="3186">24659 11055 8191,'-31'27'0,"11"-9"5063,12-15-5063,23-14 0,8-7 0,4-3 0,6-6 0,3-3 119,-6 7 1,3-2 0,-1 0-120,1-3 0,0-1 0,0 1 0,0 1 0,0 0 0,-2 1 1004,9-10 1,-4 2-1005,-10 11 0,-4 1 5710,6-8-5710,-27 21 0,-4 7 0,-18 15 3243,2 3-3243,-19 22 0,19-19 0,-1 2 0,-4 7 0,-1 2-829,-1 0 0,-2 1 829,-2-1 0,0 0 0,0 0 0,0 0 0,-1-3 0,1 0 0,0 0 0,1 1 0,3-1 0,3-1 0,-11 11 0,11-8 0,21-21 0,33-43 0,-7 15 0,2-2 0,0-4 0,1-4 0,1 2-745,10-9 0,0 3 745,-5 1 0,-5 5 0,-4 4 0,-39 34 0,-10 14 0,-5 5 0,-4 2 0,-1 2 0,-2 5 0,-1-1 0,4-6 0,1 0 0,4-1 0,4-3 0,-1 0 0,12-7 0,21-23 0</inkml:trace>
  <inkml:trace contextRef="#ctx0" brushRef="#br0" timeOffset="4178">25349 10513 8191,'-9'4'0,"28"-31"4032,7-3-4032,2-2 0,3-3 0,1 1 0,0-1 0,0-2 0,-1-1 0,1 0 0,-2 1 0,-9 8 0,-3 1 2932,0-4-2932,-29 34 1842,-24 20-1842,13 2 0,-2 3 0,-8 3 0,-2 2 1808,-3 5 1,-3 2-1809,11-10 0,-2 1 0,0 1 0,-2 0 0,0 0 0,1-1 0,4-3 0,2 0 0,1-1 0,-9 9 0,5-4 1017,-4 5-1017,18-13 0,13-17 0,5-6 0,13-14 0,15-17 0,-12 11 0,2-1 0,12-9 0,1-2-43,-1 1 1,-2 0 42,1 2 0,-3 2 0,10-12 0,-24 26 0,-28 22 0,-11 13 0,-4 4 0,6-7 0,0 1 0,-10 8 0,9-3 0,19-14 757,33-36 0,-7 11 0,8-17 1</inkml:trace>
  <inkml:trace contextRef="#ctx0" brushRef="#br0" timeOffset="6050">26801 8816 8191,'-9'9'0,"0"-2"5063,2 1-5063,23-13 0,8-6 0,2-3 0,3-3 0,2-3 0,1-2 0,5-6 0,1-2 134,-9 8 1,0-2 0,1 0-135,1-4 0,-1-1 0,0 1 0,-1 1 0,0 0 0,-2 1 741,9-9 0,-4 2-741,-11 11 0,-2 2 5470,1-6-5470,-16 12 0,-6 6 0,-5 6 3038,-2 6-3038,-7 10 927,-7 9-927,-9 7 0,-4 3 0,3-4 0,-1 2-1362,2-1 0,-2 3 0,1-3 1362,-7 6 0,3 0 0,5 0 0,1 1 0,2-3 0,3-1 0,-3 11 0,5-6 0,26-33 0,14-16 0,20-22 0,-10 4 0,2-2 0,9-3 0,1-3 1147,-11 8 0,-1-1 0,1 0-1147,3 1 0,0 0 0,0 2 0,6-10 0,-3 3 0,-8 8 0,-2 3 0,5 1 0,-26 14 0,-10 17 0,-34 19 0,16-4 0,-4 5-365,-1-3 1,-5 2 0,-1 1 0,2 0 364,1 1 0,1 0 0,-3 3-902,-1 0 1,-4 3 0,-2 2-1,2-2 1,4-3 901,1 0 0,3-2 0,-1 1 0,1 0 0,-1 1 0,1 0 0,5-4-188,-2 4 0,5-5 188,-7 9 0,27-24 0,21-33 0,4-1 0,2 0 0,4-9 0,4-1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CDC7A-CC05-E94F-A040-B0D1433C21CF}" type="datetimeFigureOut">
              <a:rPr lang="en-US" smtClean="0"/>
              <a:t>1/19/24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AF274-7C51-0B4D-9619-632B0ED36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7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04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82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15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43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graph types depend on different visual assessments to uncover underlying trends. Pie charts are a common way to show parts of a whole. Most readers will likely judge angle when extracting information from pie charts, but they could also com- pare areas and arc length of the slices. Plotting the same data as a bar chart effectively shows relative values.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69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85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11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8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4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95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42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84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9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1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67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5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50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2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1DB60-387B-8746-9DC5-21FDE99D595E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59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7.tiff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3AC-550C-F448-AA0E-9671A0B2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EN.580.428 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Genomic Data Visualization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Lesson 1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br>
              <a:rPr lang="en-US" sz="5000" dirty="0"/>
            </a:br>
            <a:r>
              <a:rPr lang="en-US" sz="5000" dirty="0"/>
              <a:t>Intro to Data Visualization Theory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2EFB6-6688-534D-88FE-6CB4D5345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729" y="5499895"/>
            <a:ext cx="9638443" cy="48463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Prof. Jean Fan</a:t>
            </a:r>
          </a:p>
        </p:txBody>
      </p:sp>
    </p:spTree>
    <p:extLst>
      <p:ext uri="{BB962C8B-B14F-4D97-AF65-F5344CB8AC3E}">
        <p14:creationId xmlns:p14="http://schemas.microsoft.com/office/powerpoint/2010/main" val="55541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B20E-AFC5-F1E5-BBDD-C4EC41AF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DD882B0-521C-544F-BA42-2176442141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44650" y="2851944"/>
            <a:ext cx="3568700" cy="2298700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78491FF-9992-0E18-B6C3-DB660A260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74843"/>
            <a:ext cx="5181600" cy="3702120"/>
          </a:xfrm>
        </p:spPr>
        <p:txBody>
          <a:bodyPr/>
          <a:lstStyle/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9C3104-E95B-C4FC-9CA2-67FE96546FBA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044631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BCDBB-9190-BB48-8C3F-2653F59C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EED65-7716-1643-A422-1608BDED7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Gestalt Principles are an essential part of visual design </a:t>
            </a:r>
            <a:br>
              <a:rPr lang="en-US" sz="2800" dirty="0"/>
            </a:br>
            <a:r>
              <a:rPr lang="en-US" sz="2800" dirty="0"/>
              <a:t>(generally, not just data visualization)</a:t>
            </a:r>
          </a:p>
          <a:p>
            <a:r>
              <a:rPr lang="en-US" sz="2800" dirty="0"/>
              <a:t>There are more than ten overlapping principles</a:t>
            </a:r>
          </a:p>
          <a:p>
            <a:r>
              <a:rPr lang="en-US" sz="2800" dirty="0"/>
              <a:t>We will focus a few most applicable to data visualization</a:t>
            </a:r>
          </a:p>
          <a:p>
            <a:r>
              <a:rPr lang="en-US" sz="2800" dirty="0"/>
              <a:t>Basic on perception and cognitive psychology research </a:t>
            </a:r>
          </a:p>
        </p:txBody>
      </p:sp>
    </p:spTree>
    <p:extLst>
      <p:ext uri="{BB962C8B-B14F-4D97-AF65-F5344CB8AC3E}">
        <p14:creationId xmlns:p14="http://schemas.microsoft.com/office/powerpoint/2010/main" val="267482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Similarity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alike in their properties (size, shape, color, and so on) tend to be perceived as being a related group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F39616-02DF-3378-44FE-C10D8553F9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67929" y="1974571"/>
            <a:ext cx="3566332" cy="353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0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Similarity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alike in their properties (size, shape, color, and so on) tend to be perceived as being a related group</a:t>
            </a:r>
          </a:p>
          <a:p>
            <a:r>
              <a:rPr lang="en-US" dirty="0"/>
              <a:t>How does this data visualization use the Gestalt principle of similarity?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E1D75-7122-95BE-1A42-2C6C2BAC0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191"/>
          <a:stretch/>
        </p:blipFill>
        <p:spPr>
          <a:xfrm>
            <a:off x="7361660" y="2753066"/>
            <a:ext cx="2802680" cy="27432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C97F906-60D9-20CE-4C7B-E6F4F24ECEC6}"/>
              </a:ext>
            </a:extLst>
          </p:cNvPr>
          <p:cNvSpPr txBox="1">
            <a:spLocks/>
          </p:cNvSpPr>
          <p:nvPr/>
        </p:nvSpPr>
        <p:spPr>
          <a:xfrm>
            <a:off x="10197342" y="-294235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2797739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Proximity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are near each other tend to be perceived as being a related group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D02E87-9DAC-39CA-E368-3C307CD9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883" y="2057133"/>
            <a:ext cx="3392559" cy="335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46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Proximity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are near each other tend to be perceived as being a related group</a:t>
            </a:r>
          </a:p>
          <a:p>
            <a:r>
              <a:rPr lang="en-US" dirty="0"/>
              <a:t>How does this data visualization use the Gestalt principle of proximity?</a:t>
            </a:r>
            <a:endParaRPr lang="en-US" sz="2800" dirty="0"/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4F11CD53-BEB8-FA04-3E96-9E3AC8BC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513" y="2678040"/>
            <a:ext cx="2921310" cy="26176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97B3D1-1DAF-AAA4-2FDD-EEE77C710ECB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3820103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Enclosure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surrounded by something such as a line or an an object tend to be perceived as being a group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A670A-9422-A0C3-1753-C9BF30C92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898" y="1825625"/>
            <a:ext cx="3754060" cy="371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72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Enclosure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surrounded by something such as a line or an an object tend to be perceived as being a group</a:t>
            </a:r>
          </a:p>
          <a:p>
            <a:r>
              <a:rPr lang="en-US" dirty="0"/>
              <a:t>How does this data visualization use the Gestalt principle of enclosure?</a:t>
            </a:r>
            <a:endParaRPr lang="en-US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2C84EC-7D8A-82C3-E99B-B17582A830B0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871C441-6E84-6A20-44CB-CDB1F29D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80" y="2678176"/>
            <a:ext cx="2470294" cy="247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19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Enclosure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surrounded by something such as a line or an an object tend to be perceived as being a group</a:t>
            </a:r>
          </a:p>
          <a:p>
            <a:r>
              <a:rPr lang="en-US" dirty="0"/>
              <a:t>How does this data visualization use the Gestalt principle of enclosure?</a:t>
            </a:r>
            <a:endParaRPr lang="en-US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2C84EC-7D8A-82C3-E99B-B17582A830B0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CA1F1-133C-F5B1-3577-EBBA1B1A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349" y="2678040"/>
            <a:ext cx="425878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16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Continuity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sz="2800" dirty="0"/>
              <a:t>lements tend to be perceived as smooth groups or continuous lines rather than sharp broken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9AFB2-F74B-691D-6CFA-86EF59E92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708" y="1997002"/>
            <a:ext cx="3778123" cy="374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5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B7B957-9A54-802F-8158-A463BC041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539C66-FE8B-6DFB-97E1-8847FC1FA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978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Continuity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sz="2800" dirty="0"/>
              <a:t>lements tend to be perceived as smooth groups or continuous lines rather than sharp broken lines</a:t>
            </a:r>
          </a:p>
          <a:p>
            <a:r>
              <a:rPr lang="en-US" dirty="0"/>
              <a:t>How does this data visualization use the Gestalt principle of continuity?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6B6472-CCA0-AB69-2B3A-96FC87D6B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450" y="2629694"/>
            <a:ext cx="2743200" cy="27432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1315AA-B7BF-BCF6-E89A-861B2704688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C3BE5DA-90BB-63C8-7790-183C944AB10D}"/>
                  </a:ext>
                </a:extLst>
              </p14:cNvPr>
              <p14:cNvContentPartPr/>
              <p14:nvPr/>
            </p14:nvContentPartPr>
            <p14:xfrm>
              <a:off x="7891920" y="2987280"/>
              <a:ext cx="1974240" cy="2033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C3BE5DA-90BB-63C8-7790-183C944AB1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82560" y="2977920"/>
                <a:ext cx="1992960" cy="205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3275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Human perception has a harder time resolving certain data encodings for different data types</a:t>
            </a:r>
          </a:p>
        </p:txBody>
      </p:sp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9D65BBF-25A5-1F47-AC30-24573B821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112"/>
          <a:stretch/>
        </p:blipFill>
        <p:spPr>
          <a:xfrm>
            <a:off x="1826004" y="1963038"/>
            <a:ext cx="8539991" cy="453834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E56336-DFC2-2B16-5A0C-3A0880FC45D7}"/>
              </a:ext>
            </a:extLst>
          </p:cNvPr>
          <p:cNvSpPr txBox="1"/>
          <p:nvPr/>
        </p:nvSpPr>
        <p:spPr>
          <a:xfrm>
            <a:off x="7648336" y="6132052"/>
            <a:ext cx="454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Nils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Gehlenborg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ISMB/ECCB 2011)</a:t>
            </a:r>
          </a:p>
        </p:txBody>
      </p:sp>
    </p:spTree>
    <p:extLst>
      <p:ext uri="{BB962C8B-B14F-4D97-AF65-F5344CB8AC3E}">
        <p14:creationId xmlns:p14="http://schemas.microsoft.com/office/powerpoint/2010/main" val="620833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B317B-7E2C-3741-B159-D888BEA7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br>
              <a:rPr lang="en-US" sz="4000" dirty="0"/>
            </a:br>
            <a:r>
              <a:rPr lang="en-US" sz="4000" dirty="0"/>
              <a:t>Demo: Which letter is more common?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F4D04A-12F3-5547-A7BC-716499B2ED32}"/>
              </a:ext>
            </a:extLst>
          </p:cNvPr>
          <p:cNvSpPr txBox="1"/>
          <p:nvPr/>
        </p:nvSpPr>
        <p:spPr>
          <a:xfrm>
            <a:off x="7142611" y="5755920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(Credit: Bang Wong, Nature Methods, 2010)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EA0DDD-8DF9-B949-AB46-BA7D0A47C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29" y="1867731"/>
            <a:ext cx="3803667" cy="3711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53C77C-C5B9-534E-B1DA-F6641D7BC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390" y="1871422"/>
            <a:ext cx="5167185" cy="37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78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2EC05-7780-994C-A4FF-23B8965A6CAF}"/>
              </a:ext>
            </a:extLst>
          </p:cNvPr>
          <p:cNvSpPr/>
          <p:nvPr/>
        </p:nvSpPr>
        <p:spPr>
          <a:xfrm>
            <a:off x="774700" y="0"/>
            <a:ext cx="10642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CECA41E-18EA-5442-8B20-B48503E36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6731624" y="2240756"/>
            <a:ext cx="5682537" cy="2376487"/>
          </a:xfrm>
        </p:spPr>
      </p:pic>
      <p:pic>
        <p:nvPicPr>
          <p:cNvPr id="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898E1D5-68CF-DE4B-AB43-FAEF4BF92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857" r="61076"/>
          <a:stretch/>
        </p:blipFill>
        <p:spPr>
          <a:xfrm>
            <a:off x="3968150" y="1666558"/>
            <a:ext cx="3341299" cy="40836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5DD464-C921-DC48-A451-E706F0DF7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766" y="1574800"/>
            <a:ext cx="2207587" cy="1583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4CA87B-6B20-6147-8758-7355DA938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1995" y="3826257"/>
            <a:ext cx="1343127" cy="13068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B3317A-E653-354B-A8A7-84094472759B}"/>
              </a:ext>
            </a:extLst>
          </p:cNvPr>
          <p:cNvSpPr txBox="1"/>
          <p:nvPr/>
        </p:nvSpPr>
        <p:spPr>
          <a:xfrm rot="16200000">
            <a:off x="9618881" y="3244332"/>
            <a:ext cx="430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Bang Wong, Nature Methods, 2010)</a:t>
            </a:r>
          </a:p>
        </p:txBody>
      </p:sp>
    </p:spTree>
    <p:extLst>
      <p:ext uri="{BB962C8B-B14F-4D97-AF65-F5344CB8AC3E}">
        <p14:creationId xmlns:p14="http://schemas.microsoft.com/office/powerpoint/2010/main" val="98861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81558-23C4-984D-BBA1-72C88088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BB2DB-7AD9-6C42-B3CF-E9EFD81F8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Salience (in data visualization) is how the viewer's eye is drawn to what is important in the data visualization</a:t>
            </a:r>
          </a:p>
          <a:p>
            <a:r>
              <a:rPr lang="en-US" dirty="0"/>
              <a:t>Enhanced saliency improves viewer understanding of the data</a:t>
            </a:r>
          </a:p>
          <a:p>
            <a:pPr lvl="1"/>
            <a:r>
              <a:rPr lang="en-US" dirty="0"/>
              <a:t>How accurately can the data be read from the visualization?</a:t>
            </a:r>
          </a:p>
          <a:p>
            <a:pPr lvl="1"/>
            <a:r>
              <a:rPr lang="en-US" dirty="0"/>
              <a:t>How many classes can be distinguished?</a:t>
            </a:r>
          </a:p>
          <a:p>
            <a:pPr lvl="1"/>
            <a:r>
              <a:rPr lang="en-US" dirty="0"/>
              <a:t>Can the visual properties and geometric primitives be separated from each other?</a:t>
            </a:r>
          </a:p>
          <a:p>
            <a:pPr lvl="1"/>
            <a:r>
              <a:rPr lang="en-US" dirty="0"/>
              <a:t>Which visual properties and geometric primitives are processed </a:t>
            </a:r>
            <a:r>
              <a:rPr lang="en-US" dirty="0" err="1"/>
              <a:t>preattentively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Which visual properties and geometric primitives encode more important information more effectively?</a:t>
            </a:r>
          </a:p>
          <a:p>
            <a:r>
              <a:rPr lang="en-US" dirty="0"/>
              <a:t>A good data visualization enhances saliency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65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D646-63AF-6247-85E2-4CE04EEC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4068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these different data visualizations enhance saliency of different features?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4564DEB-7027-2541-AF7E-B1B1C2137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5804" y="2784977"/>
            <a:ext cx="2251367" cy="2251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57E79-11B0-E948-A5AB-787D9CE10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424" y="2806038"/>
            <a:ext cx="2230306" cy="2230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8A7F55-153A-7C42-8904-017A0B594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84977"/>
            <a:ext cx="3776631" cy="24326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714DF7-EE4F-6716-DC91-CA638CCC926E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011608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D646-63AF-6247-85E2-4CE04EEC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your interpretation of this data visualization?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24400-14D9-2644-866D-E6B4B04B4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9666"/>
          <a:stretch/>
        </p:blipFill>
        <p:spPr>
          <a:xfrm>
            <a:off x="3301939" y="1863801"/>
            <a:ext cx="5588121" cy="444074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E5EDB6F-85C3-0B04-0FF1-2E28628FD15E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620448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D646-63AF-6247-85E2-4CE04EEC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5" y="174032"/>
            <a:ext cx="9000520" cy="1108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about this one?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D35828-B71A-734C-8262-26661C7C01A1}"/>
              </a:ext>
            </a:extLst>
          </p:cNvPr>
          <p:cNvSpPr txBox="1">
            <a:spLocks/>
          </p:cNvSpPr>
          <p:nvPr/>
        </p:nvSpPr>
        <p:spPr>
          <a:xfrm>
            <a:off x="1008184" y="1459907"/>
            <a:ext cx="10175630" cy="76790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gestalt principals are being applied?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6A10F-F193-104F-A7E5-4F8E69A54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669"/>
          <a:stretch/>
        </p:blipFill>
        <p:spPr>
          <a:xfrm>
            <a:off x="1186053" y="2405149"/>
            <a:ext cx="9813797" cy="389939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7B1DFA-886E-4823-2E05-E671564DA931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4112340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C7A24-8CC4-D24D-81B7-2517713F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FD8271-F3D8-1248-A84D-5754313FE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907" y="2593442"/>
            <a:ext cx="5178915" cy="3346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98467-6153-C34F-945B-79FB92DDE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78" y="2593442"/>
            <a:ext cx="5178915" cy="334637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1960896-7DF5-326E-C966-470A6F349E6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325640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11A9E8-BFE1-4647-A404-6D4303E37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907" y="2612034"/>
            <a:ext cx="5166338" cy="332778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1E742-C014-CBED-C596-F662E0A7F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78" y="2593442"/>
            <a:ext cx="5178915" cy="33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34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F69B-E6EA-2A43-801A-0AFB317A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F0B12-4A98-5C4C-9933-412E66E36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 a common vocabulary for discussing data visualization</a:t>
            </a:r>
          </a:p>
          <a:p>
            <a:pPr lvl="1"/>
            <a:r>
              <a:rPr lang="en-US" dirty="0"/>
              <a:t>To be able to communicate with each other about properties of data visualization</a:t>
            </a:r>
          </a:p>
          <a:p>
            <a:pPr lvl="1"/>
            <a:r>
              <a:rPr lang="en-US" dirty="0"/>
              <a:t>Be interactive</a:t>
            </a:r>
          </a:p>
          <a:p>
            <a:r>
              <a:rPr lang="en-US" dirty="0"/>
              <a:t>Begin programming in R</a:t>
            </a:r>
          </a:p>
        </p:txBody>
      </p:sp>
    </p:spTree>
    <p:extLst>
      <p:ext uri="{BB962C8B-B14F-4D97-AF65-F5344CB8AC3E}">
        <p14:creationId xmlns:p14="http://schemas.microsoft.com/office/powerpoint/2010/main" val="810943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1AA68DB-CB78-741B-AD98-B7E015595F8D}"/>
              </a:ext>
            </a:extLst>
          </p:cNvPr>
          <p:cNvGrpSpPr/>
          <p:nvPr/>
        </p:nvGrpSpPr>
        <p:grpSpPr>
          <a:xfrm>
            <a:off x="3030049" y="869880"/>
            <a:ext cx="6131901" cy="2143152"/>
            <a:chOff x="3816645" y="869881"/>
            <a:chExt cx="4414547" cy="15429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F0DC2C-1C1A-6F47-AEC4-1764040E3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6645" y="881629"/>
              <a:ext cx="1708824" cy="15311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A50B49-D391-4245-9159-0C923D717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5827" y="869881"/>
              <a:ext cx="2395365" cy="154292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A20040-9070-A2A3-02A6-BBE7FD43BE8F}"/>
              </a:ext>
            </a:extLst>
          </p:cNvPr>
          <p:cNvGrpSpPr/>
          <p:nvPr/>
        </p:nvGrpSpPr>
        <p:grpSpPr>
          <a:xfrm>
            <a:off x="2208240" y="3528391"/>
            <a:ext cx="7775519" cy="2983364"/>
            <a:chOff x="5602134" y="3602163"/>
            <a:chExt cx="5847663" cy="22436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0A4471C-B5F0-1248-B7CD-C2431CFCC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2134" y="3702681"/>
              <a:ext cx="1431376" cy="214315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5F46CE1-7EF0-184D-8E2C-7362701B0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4843" y="3602163"/>
              <a:ext cx="4244954" cy="1542922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F48F5FE4-41E0-F8F0-2E8E-E71B8E4986B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093180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49E53-CE4C-9F41-90E1-B3E7DF2C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data visualization an art or a science?</a:t>
            </a:r>
          </a:p>
        </p:txBody>
      </p:sp>
      <p:pic>
        <p:nvPicPr>
          <p:cNvPr id="1026" name="Picture 2" descr="Mia became famous for asking &amp;#39;Why not both?&amp;#39; in an Old El Paso ad. It  upended her life.">
            <a:extLst>
              <a:ext uri="{FF2B5EF4-FFF2-40B4-BE49-F238E27FC236}">
                <a16:creationId xmlns:a16="http://schemas.microsoft.com/office/drawing/2014/main" id="{C75CBA14-48A4-F046-A6EF-881C8FE0AA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8500" y="2096294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430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8" name="Content Placeholder 7" descr="Shape&#10;&#10;Description automatically generated with low confidence">
            <a:extLst>
              <a:ext uri="{FF2B5EF4-FFF2-40B4-BE49-F238E27FC236}">
                <a16:creationId xmlns:a16="http://schemas.microsoft.com/office/drawing/2014/main" id="{8EFFE180-D4C3-C23D-F181-27D8FFBD1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342"/>
          <a:stretch/>
        </p:blipFill>
        <p:spPr>
          <a:xfrm>
            <a:off x="2578099" y="2836672"/>
            <a:ext cx="7572785" cy="20072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6AAD45-E978-6DC1-4E1F-4E9F0D0E4105}"/>
              </a:ext>
            </a:extLst>
          </p:cNvPr>
          <p:cNvSpPr txBox="1"/>
          <p:nvPr/>
        </p:nvSpPr>
        <p:spPr>
          <a:xfrm>
            <a:off x="7261661" y="6308209"/>
            <a:ext cx="45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Martin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Krzywinski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Nature Methods 2013)</a:t>
            </a:r>
          </a:p>
        </p:txBody>
      </p:sp>
    </p:spTree>
    <p:extLst>
      <p:ext uri="{BB962C8B-B14F-4D97-AF65-F5344CB8AC3E}">
        <p14:creationId xmlns:p14="http://schemas.microsoft.com/office/powerpoint/2010/main" val="1819496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0FC2DB9-5FB4-6111-8E07-0D4C38649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46" y="2189319"/>
            <a:ext cx="8676707" cy="37623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BB606D-DEE8-4A9B-97C4-A865DE1D1625}"/>
              </a:ext>
            </a:extLst>
          </p:cNvPr>
          <p:cNvSpPr txBox="1"/>
          <p:nvPr/>
        </p:nvSpPr>
        <p:spPr>
          <a:xfrm>
            <a:off x="7261661" y="6308209"/>
            <a:ext cx="45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Martin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Krzywinski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Nature Methods 2013)</a:t>
            </a:r>
          </a:p>
        </p:txBody>
      </p:sp>
    </p:spTree>
    <p:extLst>
      <p:ext uri="{BB962C8B-B14F-4D97-AF65-F5344CB8AC3E}">
        <p14:creationId xmlns:p14="http://schemas.microsoft.com/office/powerpoint/2010/main" val="2562105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23D951A-4DD2-F867-915A-6E41285B4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15" y="3005013"/>
            <a:ext cx="8584170" cy="14560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F886E-646C-5218-34A3-14BD324F3493}"/>
              </a:ext>
            </a:extLst>
          </p:cNvPr>
          <p:cNvSpPr txBox="1"/>
          <p:nvPr/>
        </p:nvSpPr>
        <p:spPr>
          <a:xfrm>
            <a:off x="7261661" y="6308209"/>
            <a:ext cx="45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Martin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Krzywinski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Nature Methods 2013)</a:t>
            </a:r>
          </a:p>
        </p:txBody>
      </p:sp>
    </p:spTree>
    <p:extLst>
      <p:ext uri="{BB962C8B-B14F-4D97-AF65-F5344CB8AC3E}">
        <p14:creationId xmlns:p14="http://schemas.microsoft.com/office/powerpoint/2010/main" val="484444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F886E-646C-5218-34A3-14BD324F3493}"/>
              </a:ext>
            </a:extLst>
          </p:cNvPr>
          <p:cNvSpPr txBox="1"/>
          <p:nvPr/>
        </p:nvSpPr>
        <p:spPr>
          <a:xfrm>
            <a:off x="7261661" y="6308209"/>
            <a:ext cx="45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Martin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Krzywinski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Nature Methods 2013)</a:t>
            </a:r>
          </a:p>
        </p:txBody>
      </p:sp>
      <p:pic>
        <p:nvPicPr>
          <p:cNvPr id="6" name="Picture 5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67BBC092-0C31-06AC-63D0-D8C7B4A39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685" y="3127892"/>
            <a:ext cx="8018630" cy="15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7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8EB3A-C91F-6E4A-A837-EB2B0F1E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data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9DA0-F636-AE4E-A11F-FE582DA61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visualization == “the graphical display of data”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45DDF-CA23-6F47-BA9A-A11519AE0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23" y="2713382"/>
            <a:ext cx="5988022" cy="3372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E03229-1ECE-FE42-A47B-631CCF9AE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344" y="2851867"/>
            <a:ext cx="3460033" cy="3460033"/>
          </a:xfrm>
          <a:prstGeom prst="rect">
            <a:avLst/>
          </a:prstGeom>
        </p:spPr>
      </p:pic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15D85E07-8D6F-F042-9481-EE6C146C6115}"/>
              </a:ext>
            </a:extLst>
          </p:cNvPr>
          <p:cNvSpPr/>
          <p:nvPr/>
        </p:nvSpPr>
        <p:spPr>
          <a:xfrm>
            <a:off x="2366848" y="3092107"/>
            <a:ext cx="2529276" cy="2529276"/>
          </a:xfrm>
          <a:prstGeom prst="noSmoking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95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9C99A5-84A4-6B45-4EE9-D47E30CC8BF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Data types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4580D4A-01C0-9840-9898-365BB5466B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7948241"/>
              </p:ext>
            </p:extLst>
          </p:nvPr>
        </p:nvGraphicFramePr>
        <p:xfrm>
          <a:off x="838200" y="1799123"/>
          <a:ext cx="7663676" cy="4247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13" descr="A picture containing chart&#10;&#10;Description automatically generated">
            <a:extLst>
              <a:ext uri="{FF2B5EF4-FFF2-40B4-BE49-F238E27FC236}">
                <a16:creationId xmlns:a16="http://schemas.microsoft.com/office/drawing/2014/main" id="{C1203110-9E70-7247-441D-872307AE9F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09" t="29037" r="3279" b="17895"/>
          <a:stretch/>
        </p:blipFill>
        <p:spPr>
          <a:xfrm rot="5400000">
            <a:off x="7760927" y="3008484"/>
            <a:ext cx="4485172" cy="184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F5AD6-139C-594B-A81A-A368C4F01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43538-E68C-2243-988D-EFCE1A1EE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Categorical:</a:t>
            </a:r>
          </a:p>
          <a:p>
            <a:endParaRPr lang="en-US" dirty="0"/>
          </a:p>
          <a:p>
            <a:r>
              <a:rPr lang="en-US" dirty="0"/>
              <a:t>Ordinal:</a:t>
            </a:r>
          </a:p>
          <a:p>
            <a:endParaRPr lang="en-US" dirty="0"/>
          </a:p>
          <a:p>
            <a:r>
              <a:rPr lang="en-US" dirty="0"/>
              <a:t>Quantitative: </a:t>
            </a:r>
          </a:p>
          <a:p>
            <a:endParaRPr lang="en-US" dirty="0"/>
          </a:p>
          <a:p>
            <a:r>
              <a:rPr lang="en-US" dirty="0"/>
              <a:t>Spatial:</a:t>
            </a:r>
          </a:p>
        </p:txBody>
      </p:sp>
    </p:spTree>
    <p:extLst>
      <p:ext uri="{BB962C8B-B14F-4D97-AF65-F5344CB8AC3E}">
        <p14:creationId xmlns:p14="http://schemas.microsoft.com/office/powerpoint/2010/main" val="1838350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Types of encodings for different data types: Geometric Primitives</a:t>
            </a:r>
          </a:p>
        </p:txBody>
      </p:sp>
      <p:pic>
        <p:nvPicPr>
          <p:cNvPr id="7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2213B0F-98AB-4767-013F-1C6BF054A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2620" b="15171"/>
          <a:stretch/>
        </p:blipFill>
        <p:spPr>
          <a:xfrm>
            <a:off x="2743911" y="2382592"/>
            <a:ext cx="6873997" cy="30575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11BDD0-328E-9C4D-A034-79B3ADB039BB}"/>
              </a:ext>
            </a:extLst>
          </p:cNvPr>
          <p:cNvSpPr txBox="1"/>
          <p:nvPr/>
        </p:nvSpPr>
        <p:spPr>
          <a:xfrm>
            <a:off x="7648336" y="6132052"/>
            <a:ext cx="428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>
                    <a:lumMod val="75000"/>
                  </a:schemeClr>
                </a:solidFill>
              </a:rPr>
              <a:t>(Credit: Nils Gehlenborg, ISMB/ECCB 2011)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636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Types of encodings for different data types: </a:t>
            </a:r>
            <a:br>
              <a:rPr lang="en-US" dirty="0"/>
            </a:br>
            <a:r>
              <a:rPr lang="en-US" dirty="0"/>
              <a:t>Visual Channels (control geometric primitives)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A1EDA2-F8E1-1645-BAEB-5B83825CAA70}"/>
              </a:ext>
            </a:extLst>
          </p:cNvPr>
          <p:cNvSpPr txBox="1"/>
          <p:nvPr/>
        </p:nvSpPr>
        <p:spPr>
          <a:xfrm>
            <a:off x="7648335" y="6132052"/>
            <a:ext cx="438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Nils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Gehlenborg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ISMB/ECCB 2011)</a:t>
            </a:r>
          </a:p>
        </p:txBody>
      </p:sp>
      <p:pic>
        <p:nvPicPr>
          <p:cNvPr id="4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3EEE5F03-808B-5048-1651-240C3F686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36" b="4008"/>
          <a:stretch/>
        </p:blipFill>
        <p:spPr>
          <a:xfrm>
            <a:off x="2629688" y="2115791"/>
            <a:ext cx="7214500" cy="36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3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B20E-AFC5-F1E5-BBDD-C4EC41AF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E04E1362-5D92-CAE9-63DF-28E6695E32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46300" y="2851944"/>
            <a:ext cx="2565400" cy="22987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0F5571-EBB9-40FE-353D-A057149CC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74843"/>
            <a:ext cx="5181600" cy="3702120"/>
          </a:xfrm>
        </p:spPr>
        <p:txBody>
          <a:bodyPr/>
          <a:lstStyle/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54DDC48-D844-1712-7128-6B9D33FA548F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929408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3855</TotalTime>
  <Words>925</Words>
  <Application>Microsoft Macintosh PowerPoint</Application>
  <PresentationFormat>Widescreen</PresentationFormat>
  <Paragraphs>122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docs-Roboto</vt:lpstr>
      <vt:lpstr>Office Theme 2013 - 2022</vt:lpstr>
      <vt:lpstr>EN.580.428  Genomic Data Visualization Lesson 1  Intro to Data Visualization Theory</vt:lpstr>
      <vt:lpstr>Announcements</vt:lpstr>
      <vt:lpstr>Lesson learning objectives</vt:lpstr>
      <vt:lpstr>What is data visualization?</vt:lpstr>
      <vt:lpstr>Data types</vt:lpstr>
      <vt:lpstr>Examples</vt:lpstr>
      <vt:lpstr>Types of encodings for different data types: Geometric Primitives</vt:lpstr>
      <vt:lpstr>Types of encodings for different data types:  Visual Channels (control geometric primitives)</vt:lpstr>
      <vt:lpstr>Data visualizations use combinations of geometric primitives and visual channels</vt:lpstr>
      <vt:lpstr>Data visualizations use combinations of geometric primitives and visual channels</vt:lpstr>
      <vt:lpstr>Gestalt Principles </vt:lpstr>
      <vt:lpstr>Gestalt Principle: Similarity</vt:lpstr>
      <vt:lpstr>Gestalt Principle: Similarity</vt:lpstr>
      <vt:lpstr>Gestalt Principle: Proximity</vt:lpstr>
      <vt:lpstr>Gestalt Principle: Proximity</vt:lpstr>
      <vt:lpstr>Gestalt Principle: Enclosure</vt:lpstr>
      <vt:lpstr>Gestalt Principle: Enclosure</vt:lpstr>
      <vt:lpstr>Gestalt Principle: Enclosure</vt:lpstr>
      <vt:lpstr>Gestalt Principle: Continuity</vt:lpstr>
      <vt:lpstr>Gestalt Principle: Continuity</vt:lpstr>
      <vt:lpstr>Human perception has a harder time resolving certain data encodings for different data types</vt:lpstr>
      <vt:lpstr> Demo: Which letter is more common? </vt:lpstr>
      <vt:lpstr>PowerPoint Presentation</vt:lpstr>
      <vt:lpstr>Salience</vt:lpstr>
      <vt:lpstr>How do these different data visualizations enhance saliency of different features?</vt:lpstr>
      <vt:lpstr>What’s your interpretation of this data visualization?</vt:lpstr>
      <vt:lpstr>What about this one?</vt:lpstr>
      <vt:lpstr>Which data visualization  do you prefer? Why?</vt:lpstr>
      <vt:lpstr>Which data visualization  do you prefer? Why?</vt:lpstr>
      <vt:lpstr>PowerPoint Presentation</vt:lpstr>
      <vt:lpstr>Is data visualization an art or a science?</vt:lpstr>
      <vt:lpstr>Which data visualization  do you prefer? Why?</vt:lpstr>
      <vt:lpstr>Which data visualization  do you prefer? Why?</vt:lpstr>
      <vt:lpstr>Which data visualization  do you prefer? Why?</vt:lpstr>
      <vt:lpstr>Which data visualization  do you prefer? Why?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Fan</dc:creator>
  <cp:lastModifiedBy>Jean Fan</cp:lastModifiedBy>
  <cp:revision>9</cp:revision>
  <dcterms:created xsi:type="dcterms:W3CDTF">2021-08-06T15:19:09Z</dcterms:created>
  <dcterms:modified xsi:type="dcterms:W3CDTF">2024-01-19T19:14:27Z</dcterms:modified>
</cp:coreProperties>
</file>